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791F-3E24-4074-9056-36C12044B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F20D-3D89-49F2-A3EE-8CF6EC681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4487F-CAE0-4497-B84F-D0836646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87F39-CADF-463F-AFC0-5D0B12D9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6F18B-27DE-4072-A577-939DFB26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2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E204-A02F-4541-B038-F7E298942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253431-16D3-496B-8F5A-E1E324B88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2B8B1-44B0-43B0-9604-8541CA40D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C8786-D791-42E0-9FCA-0B8A0D12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CEB49-7121-4384-8EA0-5C897E67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6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B788D-BB35-4E01-8CBA-6DD137694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AB0F8-C662-44E0-BC79-4E5EE3AB8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84113-DF30-47A6-A7C8-3BC28E7A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825EE-F999-4195-87EF-E155DD7D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C7478-7434-4FF1-AAE2-3B02D285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6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5E8C9-5414-4599-A0DF-A1EC1C3D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A30ED-7A70-4169-87D2-196D6C7DB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F71D2-C771-4571-8235-358E27EF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25CCA-B774-4A1D-98F5-F2B2FBD2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8E071-CAF6-4E9A-B466-A115A198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0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3797-3035-4B97-BDEE-7E4FF589D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6A98F-E118-4BC8-A307-9BA914D4A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E96D6-009C-452F-943F-A91659F0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74542-BEB6-4A1B-ABAF-FD3D461A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BC2B9-1469-42A6-86BB-2E52862F3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0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5B1D-53A3-4528-A3C9-4075F965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7A1E7-17E5-4802-899B-A84B062DE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83E8A-47DD-4253-A1C2-D95816005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115BD-C980-4E3C-BAA7-E4457FFD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AE092-0BC6-4395-B14A-7D0A40BA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CD4D7-599E-4D35-A13B-697488CEB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6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167E-154F-4963-96E6-0CC3BFA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08E55-8923-42E7-AB30-878259A04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27064-04E2-4F75-87DA-0542DDE4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056BF-B807-4A98-8DFC-79CA882FD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DE7FD5-FF08-41C4-A32C-EA0B11420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422B54-4C7A-49B9-9F95-F782B236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FF2BE6-43E1-414F-BA35-ECC6EEAE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F562A-FF48-44B9-9199-BB54ADC1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0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6636-587F-4C7F-812C-54733CB3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C45A0-2611-429D-8399-9B5270D8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68BE0-9815-468D-9B73-B7FD372A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11E07-7DED-46C5-8B62-0C0FCB47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8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5F161-F08D-4581-B343-3F8FAA72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5E9FB-9480-4371-9231-25BF1187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5B2C8-F828-4FD5-A9CA-FA53E931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3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F076-8E67-433C-BD1D-0B97D264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5AA78-0125-4AA2-BFCB-BEB2E33EF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A899C-13BE-40B5-83E6-66765C2A8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83E6C-B57B-4D23-9921-25B391CE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9128E-EABD-41D0-BA77-F65DD002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8FE81-F19B-473B-8BB9-8D9DAB6C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2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0A8C-F346-4FB2-ADF4-3A1CFF22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478BBF-674A-4CC1-B04E-6650A23DD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88CA2-E8E1-4A25-B11F-A86937D8C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8FE4C-43B5-49DD-8D97-883BADDB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5BA48-6CA7-451A-A13B-904258F7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DBCF5-495D-4EC0-BD56-86ED85D2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50AC2-8E19-428C-902D-3F3048EBB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8C42F-D6AB-4632-8757-1ED474E73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EAB0-E6C9-46D2-B84A-D9EF0A582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3A17-1E49-4960-80D7-49F0C0CD6F2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BFAA3-DC44-45EB-8DC2-CA0B6B364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52385-4189-478F-9184-A78D25022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2544-AFB1-465E-B320-8581E591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7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a.org/app/uploads/2021/01/guidelines-for-professional-outreach-committees.pdf" TargetMode="External"/><Relationship Id="rId2" Type="http://schemas.openxmlformats.org/officeDocument/2006/relationships/hyperlink" Target="https://oa.org/app/uploads/2020/12/pi-resource-lis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a.org/app/uploads/2021/04/courie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8827B-708F-400E-A043-B0BDC2226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Professional Outreach Resources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EDCFD-4CC6-4284-A93B-7D5EFD394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Put together by the Professional Outreach subcommittee 2020-2022</a:t>
            </a:r>
          </a:p>
        </p:txBody>
      </p:sp>
    </p:spTree>
    <p:extLst>
      <p:ext uri="{BB962C8B-B14F-4D97-AF65-F5344CB8AC3E}">
        <p14:creationId xmlns:p14="http://schemas.microsoft.com/office/powerpoint/2010/main" val="168546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0DE5-3B84-497F-AD74-CFC4B4E6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 Guidelines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11FDC-D129-4AD5-AF57-149E4CF77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Many free materials can be found in the Document library under Outreach to Professionals – including</a:t>
            </a:r>
          </a:p>
          <a:p>
            <a:pPr>
              <a:spcBef>
                <a:spcPts val="1200"/>
              </a:spcBef>
            </a:pPr>
            <a:r>
              <a:rPr lang="en-US" dirty="0"/>
              <a:t>PI Resource list: </a:t>
            </a:r>
            <a:r>
              <a:rPr lang="en-US" b="0" i="0" u="sng" dirty="0">
                <a:solidFill>
                  <a:srgbClr val="0000FF"/>
                </a:solidFill>
                <a:effectLst/>
                <a:latin typeface="Helvetica" panose="020B0604020202020204" pitchFamily="34" charset="0"/>
                <a:hlinkClick r:id="rId2"/>
              </a:rPr>
              <a:t>https://oa.org/app/uploads/2020/12/pi-resource-list.pdf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Guidelines for Public Information Events – A step-by-step guide!  includes a list of PI/PO materials available from OA </a:t>
            </a:r>
          </a:p>
          <a:p>
            <a:pPr>
              <a:spcBef>
                <a:spcPts val="1200"/>
              </a:spcBef>
            </a:pPr>
            <a:r>
              <a:rPr lang="en-US" dirty="0"/>
              <a:t>Guidelines for Professional Outreach Committee: 	</a:t>
            </a:r>
            <a:r>
              <a:rPr lang="en-US" b="0" i="0" u="sng" dirty="0">
                <a:solidFill>
                  <a:srgbClr val="0000FF"/>
                </a:solidFill>
                <a:effectLst/>
                <a:latin typeface="Helvetica" panose="020B0604020202020204" pitchFamily="34" charset="0"/>
                <a:hlinkClick r:id="rId3"/>
              </a:rPr>
              <a:t>https://oa.org/app/uploads/2021/01/guidelines-for-professional-outreach-committees.pdf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Guidelines for Health Fair Participation – another step-by-step guide!</a:t>
            </a:r>
          </a:p>
          <a:p>
            <a:pPr>
              <a:spcBef>
                <a:spcPts val="1800"/>
              </a:spcBef>
            </a:pPr>
            <a:r>
              <a:rPr lang="en-US" dirty="0"/>
              <a:t>Professional Trade Shows Manual </a:t>
            </a:r>
          </a:p>
          <a:p>
            <a:pPr>
              <a:spcBef>
                <a:spcPts val="1200"/>
              </a:spcBef>
            </a:pPr>
            <a:r>
              <a:rPr lang="en-US" dirty="0"/>
              <a:t>Applications for reduced cost literature and Professional Exhibits fund</a:t>
            </a:r>
            <a:b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5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3E07A-8649-4D5B-BDF9-CCA156BE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OA Bookstore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A741-1518-4730-BC32-52F8D5863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I Refer Someone to Overeaters Anonymous – for introducing OA to helping professions (Bookstore #770)</a:t>
            </a:r>
          </a:p>
          <a:p>
            <a:r>
              <a:rPr lang="en-US" dirty="0"/>
              <a:t>Professional Presentation Folder – includes a letter, 2017 Membership Report, When Should I Refer Someone, and Compulsive Overeating An Inside View (Bookstore #870)</a:t>
            </a:r>
          </a:p>
          <a:p>
            <a:r>
              <a:rPr lang="en-US" dirty="0"/>
              <a:t>Professional Outreach Manual (Bookstore #772)</a:t>
            </a:r>
          </a:p>
          <a:p>
            <a:r>
              <a:rPr lang="en-US" dirty="0"/>
              <a:t>OA Courier newsletter for professionals (available free: </a:t>
            </a:r>
            <a:r>
              <a:rPr lang="en-US" b="0" i="0" u="sng" dirty="0">
                <a:solidFill>
                  <a:srgbClr val="0000FF"/>
                </a:solidFill>
                <a:effectLst/>
                <a:latin typeface="Helvetica" panose="020B0604020202020204" pitchFamily="34" charset="0"/>
                <a:hlinkClick r:id="rId2"/>
              </a:rPr>
              <a:t>https://oa.org/app/uploads/2021/04/courier.pdf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4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750C-38A5-4D60-8285-485571F7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Healthcare Professionals to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070E-64AC-4F2B-A062-33343359B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Bariatric surgeons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Chiropractors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therapists (PT)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Athletic trainers (ATC)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DIeticians</a:t>
            </a: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/Nutritionists (RD, NDTR)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DIabetic</a:t>
            </a: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educator nurses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Family practice MD/DO/NP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Psychiatrists</a:t>
            </a:r>
            <a:r>
              <a:rPr lang="en-US" sz="1800" dirty="0">
                <a:solidFill>
                  <a:srgbClr val="8B008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/Psychologists/Social Workers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Pediatricians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Bariatric surgeons/programs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solidFill>
                  <a:srgbClr val="8B00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Nursing schools ( a lot of them come to our OA meetings as their required 12 step exposure)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solidFill>
                  <a:srgbClr val="8B008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Healthcare schools and training programs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9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2393-25F3-4E0C-8198-0FCFDA5AD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056779" cy="1182823"/>
          </a:xfrm>
        </p:spPr>
        <p:txBody>
          <a:bodyPr>
            <a:normAutofit fontScale="90000"/>
          </a:bodyPr>
          <a:lstStyle/>
          <a:p>
            <a:r>
              <a:rPr lang="en-US" dirty="0"/>
              <a:t>Template for Professional Outreach Letter </a:t>
            </a:r>
            <a:br>
              <a:rPr lang="en-US" dirty="0"/>
            </a:br>
            <a:r>
              <a:rPr lang="en-US" sz="2400" dirty="0"/>
              <a:t>(click document to view and save)</a:t>
            </a:r>
            <a:r>
              <a:rPr lang="en-US" dirty="0"/>
              <a:t>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B27AD4-7FA4-42FE-ADA8-40048126E14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853122"/>
              </p:ext>
            </p:extLst>
          </p:nvPr>
        </p:nvGraphicFramePr>
        <p:xfrm>
          <a:off x="4497388" y="1825625"/>
          <a:ext cx="3197225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5942845" imgH="8090603" progId="Word.Document.12">
                  <p:embed/>
                </p:oleObj>
              </mc:Choice>
              <mc:Fallback>
                <p:oleObj name="Document" r:id="rId3" imgW="5942845" imgH="80906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7388" y="1825625"/>
                        <a:ext cx="3197225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4A50-41D3-4433-B539-5DB0667E1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Doctor Wallet Card </a:t>
            </a:r>
            <a:r>
              <a:rPr lang="en-US" sz="2400" dirty="0"/>
              <a:t>(click for full document and save) 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D7C29B-E5E5-4584-B3BE-1F0C82AEC14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252660"/>
              </p:ext>
            </p:extLst>
          </p:nvPr>
        </p:nvGraphicFramePr>
        <p:xfrm>
          <a:off x="4557713" y="1825625"/>
          <a:ext cx="3074987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Acrobat Document" r:id="rId3" imgW="4533723" imgH="6415694" progId="Acrobat.Document.DC">
                  <p:embed/>
                </p:oleObj>
              </mc:Choice>
              <mc:Fallback>
                <p:oleObj name="Acrobat Document" r:id="rId3" imgW="4533723" imgH="6415694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7713" y="1825625"/>
                        <a:ext cx="3074987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66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0FFD-17E6-4B7A-BE24-A986665A3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CHIWIF Outreach letter to Professional Schools </a:t>
            </a:r>
            <a:r>
              <a:rPr lang="en-US" sz="2400" dirty="0"/>
              <a:t>(click for full document and save)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4D041D-AD50-42CF-BEDB-17A824B688B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503011"/>
              </p:ext>
            </p:extLst>
          </p:nvPr>
        </p:nvGraphicFramePr>
        <p:xfrm>
          <a:off x="4051537" y="2147888"/>
          <a:ext cx="247967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Acrobat Document" r:id="rId3" imgW="4624998" imgH="6042521" progId="Acrobat.Document.DC">
                  <p:embed/>
                </p:oleObj>
              </mc:Choice>
              <mc:Fallback>
                <p:oleObj name="Acrobat Document" r:id="rId3" imgW="4624998" imgH="604252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1537" y="2147888"/>
                        <a:ext cx="2479675" cy="324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969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Office Theme</vt:lpstr>
      <vt:lpstr>Document</vt:lpstr>
      <vt:lpstr>Adobe Acrobat Document</vt:lpstr>
      <vt:lpstr>Acrobat Document</vt:lpstr>
      <vt:lpstr>Professional Outreach Resources </vt:lpstr>
      <vt:lpstr>OA Guidelines </vt:lpstr>
      <vt:lpstr>In the OA Bookstore </vt:lpstr>
      <vt:lpstr>Suggested Healthcare Professionals to Target</vt:lpstr>
      <vt:lpstr>Template for Professional Outreach Letter  (click document to view and save) </vt:lpstr>
      <vt:lpstr>Your Doctor Wallet Card (click for full document and save)  </vt:lpstr>
      <vt:lpstr>CHIWIF Outreach letter to Professional Schools (click for full document and save)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Outreach</dc:title>
  <dc:creator>Linda Post</dc:creator>
  <cp:lastModifiedBy>Linda Treasurer Region 5 OA</cp:lastModifiedBy>
  <cp:revision>7</cp:revision>
  <dcterms:created xsi:type="dcterms:W3CDTF">2022-02-27T20:14:40Z</dcterms:created>
  <dcterms:modified xsi:type="dcterms:W3CDTF">2022-03-12T19:18:07Z</dcterms:modified>
</cp:coreProperties>
</file>